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5" autoAdjust="0"/>
    <p:restoredTop sz="94660"/>
  </p:normalViewPr>
  <p:slideViewPr>
    <p:cSldViewPr snapToGrid="0">
      <p:cViewPr varScale="1">
        <p:scale>
          <a:sx n="91" d="100"/>
          <a:sy n="91" d="100"/>
        </p:scale>
        <p:origin x="4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6T13:50:59.306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31,'39'-2,"65"-12,-80 9,-1 1,1 1,-1 2,1 0,0 1,0 1,-1 1,26 6,54 27,28 7,18 1,-36-9,-88-28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6-16T13:51:02.634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60,'25'-2,"0"-1,0-1,0-1,34-11,-32 8,0 1,0 1,39-3,-29 9,0 2,59 11,38 3,-86-15,-2-1,0 3,61 10,-101-11,0-1,0 1,0-2,0 1,0-1,0 1,0-2,0 1,0-1,0 0,9-2,9-9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5CCBC0-5168-0AF5-709A-71FF91126E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61F17CF-2EF1-B1AD-7BBC-374F1DE1D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E1CFFA-DF79-F80D-DA1F-0E6E9D48E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A48B9F-00C7-2182-6677-464F0442B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D45369-EE39-0F35-933D-3D680E942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27263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6CBE38-81CF-4B49-160E-05AF7168F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9E15B9C-0390-7307-71FE-489A523692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EDE155-B12A-28D3-142E-355D8332D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F229DF7-BB11-DBF7-C01F-1330EEF7C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9C8774B-8C95-5CD1-1667-B794CA362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19466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8E609FB-2A8B-A0B1-17A8-43DF6D3D82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6D535DB-00B6-FC8F-6646-B9F4A20F1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C17EF3-4CE6-CB10-13A4-E3324993B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9C7A74F-572F-CBEC-0689-AA9C1DBE2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8CE50D1-A5A4-B1ED-9AA4-2A1D95ECA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3747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408FED-1591-D0BB-4096-020907B71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680434-8060-CE46-57E8-13C650591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C52AE1-343D-0C96-E809-352A23DC9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1A74E68-6CE6-A588-0729-71AD79333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B48A899-5EF2-6987-6A57-694CD003B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92950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AC2220-D624-3C35-CC70-C0AF4650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5D79F52-4906-CE5A-E739-2FF85F86DB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F3543B-2B80-04DC-8422-5732213E4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39E7F3-E68B-CBBB-B9CA-988B83989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8BD1D8-E983-8346-9E45-D467EAEDD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35807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F8AD90-CCE5-0E7C-8FAD-D0E26F2B1E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720A14-A600-F4A6-445A-2646CEB89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28D858-F73C-33BC-AF9E-F80623F88C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A3FACE4-7F74-FB15-2DF4-8931BB7C0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2E87F59-3747-6C91-4FAE-46B8CE72E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B016FB6-586C-6B98-3D0E-373216FB7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625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702682-8DE1-C17D-8492-E50C2CE5D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DA6194-C66F-7075-2B62-FF14181182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097213-F4B7-C623-5810-0816DA4D8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67C5C5A-98AE-9744-82C3-C0D7BFC740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70AF272-73D8-3FD9-8291-C91CDEAA15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EC8EBC9-908D-0475-BE34-7C368D4C7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35A8D0C-2B0C-04D6-6959-C713BAC5F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1C7E225-4D9C-B400-4C6E-56537BA5A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6159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C9C085-E646-CA7F-E43C-42AF5D20B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6819E2C-3C97-DF9B-5E77-B2D521027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8CAA30F-C3E9-13DB-2740-58F7354A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020A6B5-F1C1-B8B5-32E3-2C34586F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53660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2E192DC-9802-8038-82EA-FD7420E19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2DAE493-C4B2-C416-1742-F2BA316C0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A57A1CD-9C13-96DE-623B-926617AD1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29502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C77816-2396-DCF4-1B70-20A1006B3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3AA9D3-5168-0AFD-AE5D-48F648FC5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9D292A7-7CEF-D4EC-F896-ED3DFD2058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7960A60-DFAA-4D18-52A7-AFE52553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5592616-8FDC-FE98-E0FF-190C04E16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6FB0FE0-DDB0-FE9F-9338-FBADACBB0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7474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868B69-5918-B5EF-1492-43A42BEBF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5171C05-5D81-6215-9071-8E811729C6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3E4B1AD-92CE-F062-08DE-8B016EF7E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27FAB7-922A-42EA-4671-4FA2A2D40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EC32BFE-550B-8030-FE62-6963F71DD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0EDF2CD-7D22-D30D-47EE-061EB6780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648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366EFA0-8C80-E86B-CF53-36D751D46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3914B5-8C17-D874-183B-526A157FE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B6D4E0-FABE-7B70-B411-EF5A34C51A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DD9AAB-0818-4D13-8CC0-024E2CB1AC3C}" type="datetimeFigureOut">
              <a:rPr lang="de-CH" smtClean="0"/>
              <a:t>16.06.2026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B481D59-454D-8A82-AD25-2D3F23D717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2E3D7C-9EA7-5A3B-5BF0-0D6A1CAB41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455F76-AEC2-4CFA-9BCB-EC739F5FFBE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31843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e.wikipedia.org/wiki/Kanada" TargetMode="External"/><Relationship Id="rId13" Type="http://schemas.openxmlformats.org/officeDocument/2006/relationships/hyperlink" Target="https://de.wikipedia.org/wiki/Russland" TargetMode="External"/><Relationship Id="rId18" Type="http://schemas.openxmlformats.org/officeDocument/2006/relationships/customXml" Target="../ink/ink1.xml"/><Relationship Id="rId3" Type="http://schemas.openxmlformats.org/officeDocument/2006/relationships/hyperlink" Target="https://de.wikipedia.org/wiki/Gremium" TargetMode="External"/><Relationship Id="rId21" Type="http://schemas.openxmlformats.org/officeDocument/2006/relationships/image" Target="../media/image4.png"/><Relationship Id="rId7" Type="http://schemas.openxmlformats.org/officeDocument/2006/relationships/hyperlink" Target="https://de.wikipedia.org/wiki/Japan" TargetMode="External"/><Relationship Id="rId12" Type="http://schemas.openxmlformats.org/officeDocument/2006/relationships/hyperlink" Target="https://de.wikipedia.org/wiki/Bruttonationaleinkommen" TargetMode="External"/><Relationship Id="rId17" Type="http://schemas.openxmlformats.org/officeDocument/2006/relationships/image" Target="../media/image2.jpg"/><Relationship Id="rId2" Type="http://schemas.openxmlformats.org/officeDocument/2006/relationships/hyperlink" Target="https://de.wikipedia.org/wiki/Industriestaat" TargetMode="External"/><Relationship Id="rId16" Type="http://schemas.openxmlformats.org/officeDocument/2006/relationships/image" Target="../media/image1.png"/><Relationship Id="rId20" Type="http://schemas.openxmlformats.org/officeDocument/2006/relationships/customXml" Target="../ink/ink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de.wikipedia.org/wiki/Italien" TargetMode="External"/><Relationship Id="rId11" Type="http://schemas.openxmlformats.org/officeDocument/2006/relationships/hyperlink" Target="https://de.wikipedia.org/wiki/Europ&#228;ische_Union" TargetMode="External"/><Relationship Id="rId5" Type="http://schemas.openxmlformats.org/officeDocument/2006/relationships/hyperlink" Target="https://de.wikipedia.org/wiki/Frankreich" TargetMode="External"/><Relationship Id="rId15" Type="http://schemas.openxmlformats.org/officeDocument/2006/relationships/hyperlink" Target="https://de.wikipedia.org/wiki/G7" TargetMode="External"/><Relationship Id="rId10" Type="http://schemas.openxmlformats.org/officeDocument/2006/relationships/hyperlink" Target="https://de.wikipedia.org/wiki/Vereinigte_Staaten" TargetMode="External"/><Relationship Id="rId19" Type="http://schemas.openxmlformats.org/officeDocument/2006/relationships/image" Target="../media/image3.png"/><Relationship Id="rId4" Type="http://schemas.openxmlformats.org/officeDocument/2006/relationships/hyperlink" Target="https://de.wikipedia.org/wiki/Deutschland" TargetMode="External"/><Relationship Id="rId9" Type="http://schemas.openxmlformats.org/officeDocument/2006/relationships/hyperlink" Target="https://de.wikipedia.org/wiki/Vereinigtes_K&#246;nigreich" TargetMode="External"/><Relationship Id="rId14" Type="http://schemas.openxmlformats.org/officeDocument/2006/relationships/hyperlink" Target="https://de.wikipedia.org/wiki/Annexion_der_Krim_201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A7AD0385-D8C5-CCD1-9EF8-8A5BC41E2606}"/>
              </a:ext>
            </a:extLst>
          </p:cNvPr>
          <p:cNvSpPr txBox="1"/>
          <p:nvPr/>
        </p:nvSpPr>
        <p:spPr>
          <a:xfrm>
            <a:off x="-2" y="0"/>
            <a:ext cx="5002926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de-CH" b="1" dirty="0"/>
              <a:t>Karte G7 und Genfersee Evian</a:t>
            </a:r>
          </a:p>
          <a:p>
            <a:pPr>
              <a:buNone/>
            </a:pPr>
            <a:endParaRPr lang="de-CH" dirty="0"/>
          </a:p>
          <a:p>
            <a:pPr>
              <a:buNone/>
            </a:pPr>
            <a:r>
              <a:rPr lang="de-CH" dirty="0"/>
              <a:t>Die </a:t>
            </a:r>
            <a:r>
              <a:rPr lang="de-CH" b="1" dirty="0"/>
              <a:t>G7</a:t>
            </a:r>
            <a:r>
              <a:rPr lang="de-CH" dirty="0"/>
              <a:t> ist ein informeller Zusammenschluss der zu ihrem Gründungszeitpunkt bedeutendsten </a:t>
            </a:r>
            <a:r>
              <a:rPr lang="de-CH" dirty="0">
                <a:hlinkClick r:id="rId2"/>
              </a:rPr>
              <a:t>Industriestaaten</a:t>
            </a:r>
            <a:r>
              <a:rPr lang="de-CH" dirty="0"/>
              <a:t> mit liberal-demokratischen Werten, in Form regelmäßiger Gipfeltreffen der Staats- und Regierungschefs. Das Forum dient dem Zweck, Fragen der Weltwirtschaft zu erörtern. Dem </a:t>
            </a:r>
            <a:r>
              <a:rPr lang="de-CH" dirty="0">
                <a:hlinkClick r:id="rId3"/>
              </a:rPr>
              <a:t>Gremium</a:t>
            </a:r>
            <a:r>
              <a:rPr lang="de-CH" dirty="0"/>
              <a:t> gehören </a:t>
            </a:r>
            <a:r>
              <a:rPr lang="de-CH" dirty="0">
                <a:hlinkClick r:id="rId4"/>
              </a:rPr>
              <a:t>Deutschland</a:t>
            </a:r>
            <a:r>
              <a:rPr lang="de-CH" dirty="0"/>
              <a:t>, </a:t>
            </a:r>
            <a:r>
              <a:rPr lang="de-CH" dirty="0">
                <a:hlinkClick r:id="rId5"/>
              </a:rPr>
              <a:t>Frankreich</a:t>
            </a:r>
            <a:r>
              <a:rPr lang="de-CH" dirty="0"/>
              <a:t>, </a:t>
            </a:r>
            <a:r>
              <a:rPr lang="de-CH" dirty="0">
                <a:hlinkClick r:id="rId6"/>
              </a:rPr>
              <a:t>Italien</a:t>
            </a:r>
            <a:r>
              <a:rPr lang="de-CH" dirty="0"/>
              <a:t>, </a:t>
            </a:r>
            <a:r>
              <a:rPr lang="de-CH" dirty="0">
                <a:hlinkClick r:id="rId7"/>
              </a:rPr>
              <a:t>Japan</a:t>
            </a:r>
            <a:r>
              <a:rPr lang="de-CH" dirty="0"/>
              <a:t>, </a:t>
            </a:r>
            <a:r>
              <a:rPr lang="de-CH" dirty="0">
                <a:hlinkClick r:id="rId8"/>
              </a:rPr>
              <a:t>Kanada</a:t>
            </a:r>
            <a:r>
              <a:rPr lang="de-CH" dirty="0"/>
              <a:t>, das </a:t>
            </a:r>
            <a:r>
              <a:rPr lang="de-CH" dirty="0">
                <a:hlinkClick r:id="rId9"/>
              </a:rPr>
              <a:t>Vereinigte Königreich</a:t>
            </a:r>
            <a:r>
              <a:rPr lang="de-CH" dirty="0"/>
              <a:t> und die </a:t>
            </a:r>
            <a:r>
              <a:rPr lang="de-CH" dirty="0">
                <a:hlinkClick r:id="rId10"/>
              </a:rPr>
              <a:t>Vereinigten Staaten</a:t>
            </a:r>
            <a:r>
              <a:rPr lang="de-CH" dirty="0"/>
              <a:t> an. Zudem nimmt die </a:t>
            </a:r>
            <a:r>
              <a:rPr lang="de-CH" dirty="0">
                <a:hlinkClick r:id="rId11"/>
              </a:rPr>
              <a:t>Europäische Union</a:t>
            </a:r>
            <a:r>
              <a:rPr lang="de-CH" dirty="0"/>
              <a:t> als ständiger Gast teil.</a:t>
            </a:r>
          </a:p>
          <a:p>
            <a:pPr>
              <a:buNone/>
            </a:pPr>
            <a:r>
              <a:rPr lang="de-CH" dirty="0"/>
              <a:t>Die G7-Staaten stellen etwa 10 Prozent der Weltbevölkerung und erwirtschaften etwa 45 Prozent des weltweiten </a:t>
            </a:r>
            <a:r>
              <a:rPr lang="de-CH" dirty="0">
                <a:hlinkClick r:id="rId12"/>
              </a:rPr>
              <a:t>Bruttonationaleinkommens</a:t>
            </a:r>
            <a:r>
              <a:rPr lang="de-CH" dirty="0"/>
              <a:t>.</a:t>
            </a:r>
          </a:p>
          <a:p>
            <a:pPr>
              <a:buNone/>
            </a:pPr>
            <a:r>
              <a:rPr lang="de-CH" dirty="0"/>
              <a:t>Die Gruppe wurde 1975 etabliert und 1998 durch die Aufnahme </a:t>
            </a:r>
            <a:r>
              <a:rPr lang="de-CH" dirty="0">
                <a:hlinkClick r:id="rId13"/>
              </a:rPr>
              <a:t>Russlands</a:t>
            </a:r>
            <a:r>
              <a:rPr lang="de-CH" dirty="0"/>
              <a:t> zur </a:t>
            </a:r>
            <a:r>
              <a:rPr lang="de-CH" b="1" dirty="0"/>
              <a:t>G8</a:t>
            </a:r>
            <a:r>
              <a:rPr lang="de-CH" dirty="0"/>
              <a:t> erweitert. Am 24. März 2014 schlossen die anderen Mitglieder Russland aufgrund der </a:t>
            </a:r>
            <a:r>
              <a:rPr lang="de-CH" dirty="0">
                <a:hlinkClick r:id="rId14"/>
              </a:rPr>
              <a:t>Annexion der Krim</a:t>
            </a:r>
            <a:r>
              <a:rPr lang="de-CH" dirty="0"/>
              <a:t> aus und kehrten zum vorherigen Format der G7 zurück. Quelle und mehr einfach erklärt auf </a:t>
            </a:r>
            <a:r>
              <a:rPr lang="de-CH" dirty="0">
                <a:hlinkClick r:id="rId15"/>
              </a:rPr>
              <a:t>wikipedia.org/wiki/G7</a:t>
            </a:r>
            <a:endParaRPr lang="de-CH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C529D0A0-99DF-FC60-3F27-84285675107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623034" y="102363"/>
            <a:ext cx="5782753" cy="3326637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635C322D-BBED-B978-1278-7E2DB421EB67}"/>
              </a:ext>
            </a:extLst>
          </p:cNvPr>
          <p:cNvSpPr txBox="1"/>
          <p:nvPr/>
        </p:nvSpPr>
        <p:spPr>
          <a:xfrm>
            <a:off x="6096000" y="2632778"/>
            <a:ext cx="630827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200" dirty="0" err="1"/>
              <a:t>Authors</a:t>
            </a:r>
            <a:r>
              <a:rPr lang="de-CH" sz="1200" dirty="0"/>
              <a:t> </a:t>
            </a:r>
            <a:r>
              <a:rPr lang="de-CH" sz="1200" dirty="0" err="1"/>
              <a:t>of</a:t>
            </a:r>
            <a:r>
              <a:rPr lang="de-CH" sz="1200" dirty="0"/>
              <a:t> File:BlankMap-World.svg, Public </a:t>
            </a:r>
            <a:r>
              <a:rPr lang="de-CH" sz="1200" dirty="0" err="1"/>
              <a:t>domain</a:t>
            </a:r>
            <a:r>
              <a:rPr lang="de-CH" sz="1200" dirty="0"/>
              <a:t>, via Wikimedia Commons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3991F13-7F0C-F11C-65BB-2EF84AE62536}"/>
              </a:ext>
            </a:extLst>
          </p:cNvPr>
          <p:cNvSpPr txBox="1"/>
          <p:nvPr/>
        </p:nvSpPr>
        <p:spPr>
          <a:xfrm>
            <a:off x="6707665" y="6488668"/>
            <a:ext cx="620110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200" dirty="0" err="1"/>
              <a:t>Tschubby</a:t>
            </a:r>
            <a:r>
              <a:rPr lang="de-CH" sz="1200" dirty="0"/>
              <a:t>, CC BY-SA 3.0  via Wikimedia Commons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A3BD34BE-0421-85A2-2F8F-79CCDC449BC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241" y="3059668"/>
            <a:ext cx="5880824" cy="3429000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21" name="Freihand 20">
                <a:extLst>
                  <a:ext uri="{FF2B5EF4-FFF2-40B4-BE49-F238E27FC236}">
                    <a16:creationId xmlns:a16="http://schemas.microsoft.com/office/drawing/2014/main" id="{5B28853D-D771-A5C2-2268-758F7126DC49}"/>
                  </a:ext>
                </a:extLst>
              </p14:cNvPr>
              <p14:cNvContentPartPr/>
              <p14:nvPr/>
            </p14:nvContentPartPr>
            <p14:xfrm>
              <a:off x="8817886" y="4739706"/>
              <a:ext cx="325080" cy="61920"/>
            </p14:xfrm>
          </p:contentPart>
        </mc:Choice>
        <mc:Fallback>
          <p:pic>
            <p:nvPicPr>
              <p:cNvPr id="21" name="Freihand 20">
                <a:extLst>
                  <a:ext uri="{FF2B5EF4-FFF2-40B4-BE49-F238E27FC236}">
                    <a16:creationId xmlns:a16="http://schemas.microsoft.com/office/drawing/2014/main" id="{5B28853D-D771-A5C2-2268-758F7126DC49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8746246" y="4596066"/>
                <a:ext cx="468720" cy="34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22" name="Freihand 21">
                <a:extLst>
                  <a:ext uri="{FF2B5EF4-FFF2-40B4-BE49-F238E27FC236}">
                    <a16:creationId xmlns:a16="http://schemas.microsoft.com/office/drawing/2014/main" id="{EF5F6573-62EE-1772-44E8-736631312303}"/>
                  </a:ext>
                </a:extLst>
              </p14:cNvPr>
              <p14:cNvContentPartPr/>
              <p14:nvPr/>
            </p14:nvContentPartPr>
            <p14:xfrm>
              <a:off x="6736726" y="5959026"/>
              <a:ext cx="346680" cy="21960"/>
            </p14:xfrm>
          </p:contentPart>
        </mc:Choice>
        <mc:Fallback>
          <p:pic>
            <p:nvPicPr>
              <p:cNvPr id="22" name="Freihand 21">
                <a:extLst>
                  <a:ext uri="{FF2B5EF4-FFF2-40B4-BE49-F238E27FC236}">
                    <a16:creationId xmlns:a16="http://schemas.microsoft.com/office/drawing/2014/main" id="{EF5F6573-62EE-1772-44E8-736631312303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6665086" y="5815026"/>
                <a:ext cx="490320" cy="309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10605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Jürg Krämer</dc:creator>
  <cp:lastModifiedBy>Jürg Krämer</cp:lastModifiedBy>
  <cp:revision>1</cp:revision>
  <dcterms:created xsi:type="dcterms:W3CDTF">2026-06-16T13:40:31Z</dcterms:created>
  <dcterms:modified xsi:type="dcterms:W3CDTF">2026-06-16T13:53:15Z</dcterms:modified>
</cp:coreProperties>
</file>